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notesMasterIdLst>
    <p:notesMasterId r:id="rId17"/>
  </p:notesMasterIdLst>
  <p:handoutMasterIdLst>
    <p:handoutMasterId r:id="rId18"/>
  </p:handoutMasterIdLst>
  <p:sldIdLst>
    <p:sldId id="385" r:id="rId2"/>
    <p:sldId id="400" r:id="rId3"/>
    <p:sldId id="394" r:id="rId4"/>
    <p:sldId id="391" r:id="rId5"/>
    <p:sldId id="395" r:id="rId6"/>
    <p:sldId id="402" r:id="rId7"/>
    <p:sldId id="404" r:id="rId8"/>
    <p:sldId id="405" r:id="rId9"/>
    <p:sldId id="409" r:id="rId10"/>
    <p:sldId id="408" r:id="rId11"/>
    <p:sldId id="410" r:id="rId12"/>
    <p:sldId id="413" r:id="rId13"/>
    <p:sldId id="406" r:id="rId14"/>
    <p:sldId id="411" r:id="rId15"/>
    <p:sldId id="41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59" autoAdjust="0"/>
    <p:restoredTop sz="98464" autoAdjust="0"/>
  </p:normalViewPr>
  <p:slideViewPr>
    <p:cSldViewPr showGuides="1">
      <p:cViewPr>
        <p:scale>
          <a:sx n="62" d="100"/>
          <a:sy n="62" d="100"/>
        </p:scale>
        <p:origin x="-3414" y="-1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58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587970673140252"/>
          <c:y val="0"/>
          <c:w val="0.68706813565129465"/>
          <c:h val="0.967293828667771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организаций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dkEdge">
              <a:bevelT/>
            </a:sp3d>
          </c:spPr>
          <c:explosion val="10"/>
          <c:dPt>
            <c:idx val="1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3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5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Lbls>
            <c:dLbl>
              <c:idx val="0"/>
              <c:layout>
                <c:manualLayout>
                  <c:x val="-5.2351993001769993E-2"/>
                  <c:y val="7.819724288948050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139858180401636"/>
                  <c:y val="6.365322741347927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4218163793766506"/>
                  <c:y val="-0.1670456428677505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94982181467018"/>
                  <c:y val="-7.701951449436006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6617115397570325E-2"/>
                  <c:y val="8.007128991305946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сельское хозяйство </c:v>
                </c:pt>
                <c:pt idx="1">
                  <c:v>промыш-ленность</c:v>
                </c:pt>
                <c:pt idx="2">
                  <c:v>потреб. рынок</c:v>
                </c:pt>
                <c:pt idx="3">
                  <c:v>социальная сфера, управление</c:v>
                </c:pt>
                <c:pt idx="4">
                  <c:v>строительство</c:v>
                </c:pt>
                <c:pt idx="5">
                  <c:v>финансы, недвижимость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52</c:v>
                </c:pt>
                <c:pt idx="1">
                  <c:v>67</c:v>
                </c:pt>
                <c:pt idx="2">
                  <c:v>118</c:v>
                </c:pt>
                <c:pt idx="3">
                  <c:v>181</c:v>
                </c:pt>
                <c:pt idx="4">
                  <c:v>16</c:v>
                </c:pt>
                <c:pt idx="5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l"/>
      <c:layout>
        <c:manualLayout>
          <c:xMode val="edge"/>
          <c:yMode val="edge"/>
          <c:x val="1.2499933869781659E-2"/>
          <c:y val="1.9836256454074108E-2"/>
          <c:w val="0.28532185039370095"/>
          <c:h val="0.92549655511811024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781457495971266E-2"/>
          <c:y val="0"/>
          <c:w val="0.9369439576588246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организаций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dkEdge">
              <a:bevelT/>
            </a:sp3d>
          </c:spPr>
          <c:explosion val="9"/>
          <c:dPt>
            <c:idx val="1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2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3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5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Lbls>
            <c:dLbl>
              <c:idx val="0"/>
              <c:layout>
                <c:manualLayout>
                  <c:x val="-9.9496463389162765E-2"/>
                  <c:y val="0.11023080768803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3660104986876741E-2"/>
                  <c:y val="-0.2954760582157540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8426324926858384"/>
                  <c:y val="6.4266192645261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841705168332211E-2"/>
                  <c:y val="5.202894122875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3038390817692808E-2"/>
                  <c:y val="3.1746472614154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сельское хозяйство </c:v>
                </c:pt>
                <c:pt idx="1">
                  <c:v>промышленность</c:v>
                </c:pt>
                <c:pt idx="2">
                  <c:v>потреб. рынок</c:v>
                </c:pt>
                <c:pt idx="3">
                  <c:v>социальная сфера, управление</c:v>
                </c:pt>
                <c:pt idx="4">
                  <c:v>строительство</c:v>
                </c:pt>
                <c:pt idx="5">
                  <c:v>финансы, недвижимость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124</c:v>
                </c:pt>
                <c:pt idx="1">
                  <c:v>57</c:v>
                </c:pt>
                <c:pt idx="2">
                  <c:v>737</c:v>
                </c:pt>
                <c:pt idx="3">
                  <c:v>174</c:v>
                </c:pt>
                <c:pt idx="4">
                  <c:v>56</c:v>
                </c:pt>
                <c:pt idx="5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2255A-C355-42D3-8592-ADDD395A572E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191BF-C29B-47E1-9813-E970DA5993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75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CE8DE-45C4-4AF1-8E3C-DFB6573448E9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7E572-07A3-4DD5-AC2E-C4059620A8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89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6C63811-6F4F-4212-9EB7-76F0A10E979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_Zemskova@volganet.ru" TargetMode="External"/><Relationship Id="rId2" Type="http://schemas.openxmlformats.org/officeDocument/2006/relationships/hyperlink" Target="mailto:S_Turin@volganet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57200"/>
            <a:ext cx="7731968" cy="838200"/>
          </a:xfrm>
        </p:spPr>
        <p:txBody>
          <a:bodyPr>
            <a:norm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" t="5582" r="2600" b="8323"/>
          <a:stretch/>
        </p:blipFill>
        <p:spPr bwMode="auto">
          <a:xfrm>
            <a:off x="-108520" y="0"/>
            <a:ext cx="925252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628800"/>
            <a:ext cx="85689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Инвестиционный паспорт</a:t>
            </a:r>
          </a:p>
          <a:p>
            <a:r>
              <a:rPr lang="ru-RU" sz="3600" b="1" dirty="0" smtClean="0"/>
              <a:t>Калачевского муниципального района Волгоградской области</a:t>
            </a:r>
          </a:p>
          <a:p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ru-RU" sz="2400" b="1" smtClean="0"/>
              <a:t>2023</a:t>
            </a:r>
            <a:endParaRPr lang="ru-RU" sz="2400" b="1" dirty="0" smtClean="0"/>
          </a:p>
          <a:p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Гер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79208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643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46" y="836712"/>
            <a:ext cx="421246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Факторы инвестиционной привлекательности                            </a:t>
            </a:r>
            <a:endParaRPr lang="ru-RU" sz="2000" dirty="0"/>
          </a:p>
          <a:p>
            <a:r>
              <a:rPr lang="ru-RU" b="1" dirty="0"/>
              <a:t> </a:t>
            </a:r>
            <a:r>
              <a:rPr lang="ru-RU" dirty="0" smtClean="0"/>
              <a:t>-</a:t>
            </a:r>
            <a:r>
              <a:rPr lang="ru-RU" dirty="0"/>
              <a:t>Выгодное географическое положение</a:t>
            </a:r>
          </a:p>
          <a:p>
            <a:r>
              <a:rPr lang="ru-RU" dirty="0"/>
              <a:t>-Оптимальные трудовые ресурсы</a:t>
            </a:r>
          </a:p>
          <a:p>
            <a:r>
              <a:rPr lang="ru-RU" dirty="0"/>
              <a:t>-Необходимые производственные мощности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Территория и демография</a:t>
            </a:r>
            <a:endParaRPr lang="ru-RU" dirty="0"/>
          </a:p>
          <a:p>
            <a:r>
              <a:rPr lang="ru-RU" dirty="0"/>
              <a:t>Районный центр – г</a:t>
            </a:r>
            <a:r>
              <a:rPr lang="ru-RU" dirty="0" smtClean="0"/>
              <a:t>. Калач-на-Дону</a:t>
            </a:r>
            <a:r>
              <a:rPr lang="ru-RU" dirty="0"/>
              <a:t>, основан в 1708 году</a:t>
            </a:r>
          </a:p>
          <a:p>
            <a:r>
              <a:rPr lang="ru-RU" dirty="0"/>
              <a:t> </a:t>
            </a:r>
            <a:r>
              <a:rPr lang="ru-RU" dirty="0" smtClean="0"/>
              <a:t>Площадь </a:t>
            </a:r>
            <a:r>
              <a:rPr lang="ru-RU" dirty="0"/>
              <a:t>территории     - 4225 </a:t>
            </a:r>
            <a:r>
              <a:rPr lang="ru-RU" dirty="0" smtClean="0"/>
              <a:t>км²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населения – </a:t>
            </a:r>
            <a:r>
              <a:rPr lang="ru-RU" dirty="0" smtClean="0"/>
              <a:t>52029 </a:t>
            </a:r>
            <a:r>
              <a:rPr lang="ru-RU" dirty="0"/>
              <a:t>чел.</a:t>
            </a:r>
          </a:p>
          <a:p>
            <a:r>
              <a:rPr lang="ru-RU" dirty="0"/>
              <a:t>% к населению области – </a:t>
            </a:r>
            <a:r>
              <a:rPr lang="ru-RU" dirty="0" smtClean="0"/>
              <a:t>2,0 %</a:t>
            </a:r>
            <a:endParaRPr lang="ru-RU" dirty="0"/>
          </a:p>
          <a:p>
            <a:r>
              <a:rPr lang="ru-RU" dirty="0"/>
              <a:t>в том числе: г</a:t>
            </a:r>
            <a:r>
              <a:rPr lang="ru-RU" dirty="0" smtClean="0"/>
              <a:t>. Калач-на-Дону </a:t>
            </a:r>
            <a:r>
              <a:rPr lang="ru-RU" dirty="0"/>
              <a:t>– </a:t>
            </a:r>
            <a:r>
              <a:rPr lang="ru-RU" dirty="0" smtClean="0"/>
              <a:t>24277 </a:t>
            </a:r>
            <a:r>
              <a:rPr lang="ru-RU" dirty="0"/>
              <a:t>чел.</a:t>
            </a:r>
          </a:p>
          <a:p>
            <a:r>
              <a:rPr lang="ru-RU" dirty="0"/>
              <a:t>Трудоспособное население </a:t>
            </a:r>
            <a:r>
              <a:rPr lang="ru-RU"/>
              <a:t>– </a:t>
            </a:r>
            <a:r>
              <a:rPr lang="ru-RU" smtClean="0"/>
              <a:t>29605 </a:t>
            </a:r>
            <a:r>
              <a:rPr lang="ru-RU" dirty="0"/>
              <a:t>чел.</a:t>
            </a: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Калачёвский район – врата 5 морей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8346" y="145709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Palatino Linotype" pitchFamily="18" charset="0"/>
                <a:cs typeface="Times New Roman" pitchFamily="18" charset="0"/>
              </a:rPr>
              <a:t>О  КАЛАЧЁВСКОМ  РАЙОНЕ</a:t>
            </a:r>
            <a:endParaRPr lang="ru-RU" sz="3200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30484"/>
            <a:ext cx="4716016" cy="58000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5520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116632"/>
            <a:ext cx="8820472" cy="504056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Структура Экономики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0622581"/>
              </p:ext>
            </p:extLst>
          </p:nvPr>
        </p:nvGraphicFramePr>
        <p:xfrm>
          <a:off x="0" y="2204865"/>
          <a:ext cx="5278015" cy="4653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438096"/>
              </p:ext>
            </p:extLst>
          </p:nvPr>
        </p:nvGraphicFramePr>
        <p:xfrm>
          <a:off x="142999" y="836712"/>
          <a:ext cx="892899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1209"/>
                <a:gridCol w="1660476"/>
                <a:gridCol w="967308"/>
              </a:tblGrid>
              <a:tr h="30685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Количество организаций, ед.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332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91,7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85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Количество предпринимателей, ед.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973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96,3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76841657"/>
              </p:ext>
            </p:extLst>
          </p:nvPr>
        </p:nvGraphicFramePr>
        <p:xfrm>
          <a:off x="5220073" y="2060849"/>
          <a:ext cx="389723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0414" y="1772816"/>
            <a:ext cx="3960440" cy="28803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/>
              <a:t>структура организаций</a:t>
            </a:r>
            <a:endParaRPr lang="ru-RU" sz="16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133127" y="1772816"/>
            <a:ext cx="3960440" cy="28803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/>
              <a:t>структура предпринимателей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53593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6" t="6260" r="16311" b="9318"/>
          <a:stretch/>
        </p:blipFill>
        <p:spPr bwMode="auto">
          <a:xfrm>
            <a:off x="1" y="3238297"/>
            <a:ext cx="3059832" cy="361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1" t="10361" r="9782" b="9256"/>
          <a:stretch/>
        </p:blipFill>
        <p:spPr bwMode="auto">
          <a:xfrm flipH="1">
            <a:off x="3059832" y="3238296"/>
            <a:ext cx="2592287" cy="3619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img1.goodfon.ru/original/3360x1050/d/96/hleb-kalach-kunzhut-molok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156"/>
            <a:ext cx="5544616" cy="272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" y="38100"/>
            <a:ext cx="5436095" cy="183812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Промышленность</a:t>
            </a:r>
          </a:p>
          <a:p>
            <a:pPr algn="ctr"/>
            <a:endParaRPr lang="ru-RU" sz="2800" dirty="0"/>
          </a:p>
          <a:p>
            <a:pPr algn="ctr"/>
            <a:r>
              <a:rPr lang="ru-RU" sz="6000" smtClean="0">
                <a:solidFill>
                  <a:schemeClr val="tx1"/>
                </a:solidFill>
              </a:rPr>
              <a:t>36% </a:t>
            </a: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</a:rPr>
              <a:t>доля обрабатывающей промышленности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pngimg.com/uploads/goldfish/goldfish_PNG8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38296"/>
            <a:ext cx="3059831" cy="213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52120" y="0"/>
            <a:ext cx="3491880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/>
              <a:t>Промышленность Калачевского </a:t>
            </a:r>
            <a:r>
              <a:rPr lang="ru-RU" sz="1700" b="1" dirty="0" smtClean="0"/>
              <a:t>района </a:t>
            </a:r>
            <a:r>
              <a:rPr lang="ru-RU" sz="1700" b="1" dirty="0"/>
              <a:t>насчитывает </a:t>
            </a:r>
            <a:r>
              <a:rPr lang="ru-RU" sz="1700" b="1" dirty="0" smtClean="0"/>
              <a:t>62 предприятия, </a:t>
            </a:r>
            <a:r>
              <a:rPr lang="ru-RU" sz="1700" b="1" dirty="0"/>
              <a:t>в т.ч. обрабатывающие производства – </a:t>
            </a:r>
            <a:r>
              <a:rPr lang="ru-RU" sz="1700" b="1" dirty="0" smtClean="0"/>
              <a:t>22 предприятия;</a:t>
            </a:r>
          </a:p>
          <a:p>
            <a:r>
              <a:rPr lang="ru-RU" sz="1700" b="1" dirty="0" smtClean="0"/>
              <a:t>предприятия </a:t>
            </a:r>
            <a:r>
              <a:rPr lang="ru-RU" sz="1700" b="1" dirty="0"/>
              <a:t>по обеспечению электрической энергией, газом и паром, кондиционирования  воздуха – </a:t>
            </a:r>
            <a:r>
              <a:rPr lang="ru-RU" sz="1700" b="1" dirty="0" smtClean="0"/>
              <a:t>9 </a:t>
            </a:r>
            <a:r>
              <a:rPr lang="ru-RU" sz="1700" b="1" dirty="0"/>
              <a:t>предприятий; предприятия водоснабжения, водоотведения, по организации  сбора и утилизации отходов – </a:t>
            </a:r>
            <a:r>
              <a:rPr lang="ru-RU" sz="1700" b="1" dirty="0" smtClean="0"/>
              <a:t>31 предприятие. </a:t>
            </a:r>
            <a:endParaRPr lang="ru-RU" sz="1700" b="1" dirty="0"/>
          </a:p>
          <a:p>
            <a:r>
              <a:rPr lang="ru-RU" sz="1700" b="1" dirty="0"/>
              <a:t>К основным средним промышленным предприятиям района относятся: </a:t>
            </a:r>
            <a:r>
              <a:rPr lang="ru-RU" sz="1700" b="1" dirty="0" smtClean="0"/>
              <a:t>АО </a:t>
            </a:r>
            <a:r>
              <a:rPr lang="ru-RU" sz="1700" b="1" dirty="0"/>
              <a:t>«Ляпичевское ХПП», ООО «Газпром газораспределение Филиал в г. Калач-на-Дону</a:t>
            </a:r>
            <a:r>
              <a:rPr lang="ru-RU" sz="1700" b="1" dirty="0" smtClean="0"/>
              <a:t>».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8588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27584" y="38100"/>
            <a:ext cx="7731968" cy="58258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Сельское хозяйство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Picture 8" descr="C:\Users\User\Documents\ReceivedFiles\Коннов А.Н\Фото итоги 2018\Молоко\IMG_73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82900"/>
            <a:ext cx="3724523" cy="377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AppData\Local\Microsoft\Windows\Temporary Internet Files\Content.IE5\QA1GVC85\IMG-20180823-WA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82900"/>
            <a:ext cx="2828898" cy="377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746" y="3082901"/>
            <a:ext cx="3111254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476672"/>
            <a:ext cx="9144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Район сельскохозяйственный.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Основные направления: зерновое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производство в растениеводстве и мясомолочное в животноводстве.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Развивается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производство плодоовощной продукции, а также  ее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переработка.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Сельскохозяйственное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производство района представлено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сельскохозяйственными организациями различных форм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собственности. В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районе осуществляют производственную деятельность </a:t>
            </a:r>
          </a:p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103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крестьянских (фермерских) хозяйств;</a:t>
            </a:r>
          </a:p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700" b="1" smtClean="0">
                <a:latin typeface="Times New Roman" pitchFamily="18" charset="0"/>
                <a:cs typeface="Times New Roman" pitchFamily="18" charset="0"/>
              </a:rPr>
              <a:t>около 7,1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тыс. личных подсобных хозяйств;</a:t>
            </a:r>
          </a:p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- 2 рыболовных хозяйства.</a:t>
            </a:r>
          </a:p>
          <a:p>
            <a:pPr algn="just">
              <a:spcAft>
                <a:spcPts val="0"/>
              </a:spcAft>
            </a:pP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Площадь всех сельскохозяйственных угодий в районе составляет  325 тыс. га, в том числе: </a:t>
            </a:r>
          </a:p>
          <a:p>
            <a:pPr algn="just">
              <a:spcAft>
                <a:spcPts val="0"/>
              </a:spcAft>
            </a:pP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пашня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–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199,8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тыс. га,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сенокосы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– 130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га, пастбища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–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105,3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тыс.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га, леса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и лесополосы – 1,5 </a:t>
            </a:r>
            <a:r>
              <a:rPr lang="ru-RU" sz="1700" b="1" dirty="0">
                <a:latin typeface="Times New Roman"/>
                <a:ea typeface="Calibri"/>
                <a:cs typeface="Times New Roman"/>
              </a:rPr>
              <a:t>тыс. га.</a:t>
            </a:r>
            <a:endParaRPr lang="ru-RU" sz="1700" b="1" dirty="0">
              <a:effectLst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173" y="4797153"/>
            <a:ext cx="3355827" cy="2060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63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5632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Преимущества Калачевского района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1052736"/>
            <a:ext cx="4644008" cy="5805264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Выгодное  </a:t>
            </a:r>
            <a:r>
              <a:rPr lang="ru-RU" sz="2000" b="1" dirty="0">
                <a:solidFill>
                  <a:schemeClr val="tx1"/>
                </a:solidFill>
              </a:rPr>
              <a:t>географическое  положение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Железная </a:t>
            </a:r>
            <a:r>
              <a:rPr lang="ru-RU" sz="2000" dirty="0">
                <a:solidFill>
                  <a:schemeClr val="tx1"/>
                </a:solidFill>
              </a:rPr>
              <a:t>дорога, связывающая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г. Калач-на-Дону </a:t>
            </a:r>
            <a:r>
              <a:rPr lang="ru-RU" sz="2000" dirty="0">
                <a:solidFill>
                  <a:schemeClr val="tx1"/>
                </a:solidFill>
              </a:rPr>
              <a:t>и г</a:t>
            </a:r>
            <a:r>
              <a:rPr lang="ru-RU" sz="2000" dirty="0" smtClean="0">
                <a:solidFill>
                  <a:schemeClr val="tx1"/>
                </a:solidFill>
              </a:rPr>
              <a:t>. Волгоград -  </a:t>
            </a:r>
            <a:r>
              <a:rPr lang="ru-RU" sz="2000" dirty="0">
                <a:solidFill>
                  <a:schemeClr val="tx1"/>
                </a:solidFill>
              </a:rPr>
              <a:t>80 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Протяжённость </a:t>
            </a:r>
            <a:r>
              <a:rPr lang="ru-RU" sz="2000" b="1" dirty="0">
                <a:solidFill>
                  <a:schemeClr val="tx1"/>
                </a:solidFill>
              </a:rPr>
              <a:t>дорог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- </a:t>
            </a:r>
            <a:r>
              <a:rPr lang="ru-RU" sz="2000" dirty="0" smtClean="0">
                <a:solidFill>
                  <a:schemeClr val="tx1"/>
                </a:solidFill>
              </a:rPr>
              <a:t>Федерального </a:t>
            </a:r>
            <a:r>
              <a:rPr lang="ru-RU" sz="2000" dirty="0">
                <a:solidFill>
                  <a:schemeClr val="tx1"/>
                </a:solidFill>
              </a:rPr>
              <a:t>значения – 59 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Регионального </a:t>
            </a:r>
            <a:r>
              <a:rPr lang="ru-RU" sz="2000" dirty="0">
                <a:solidFill>
                  <a:schemeClr val="tx1"/>
                </a:solidFill>
              </a:rPr>
              <a:t>значения – </a:t>
            </a:r>
            <a:r>
              <a:rPr lang="ru-RU" sz="2000" dirty="0" smtClean="0">
                <a:solidFill>
                  <a:schemeClr val="tx1"/>
                </a:solidFill>
              </a:rPr>
              <a:t>334,5 </a:t>
            </a:r>
            <a:r>
              <a:rPr lang="ru-RU" sz="2000" dirty="0">
                <a:solidFill>
                  <a:schemeClr val="tx1"/>
                </a:solidFill>
              </a:rPr>
              <a:t>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Местного </a:t>
            </a:r>
            <a:r>
              <a:rPr lang="ru-RU" sz="2000" dirty="0">
                <a:solidFill>
                  <a:schemeClr val="tx1"/>
                </a:solidFill>
              </a:rPr>
              <a:t>значения – </a:t>
            </a:r>
            <a:r>
              <a:rPr lang="ru-RU" sz="2000" dirty="0" smtClean="0">
                <a:solidFill>
                  <a:schemeClr val="tx1"/>
                </a:solidFill>
              </a:rPr>
              <a:t>589,5 </a:t>
            </a:r>
            <a:r>
              <a:rPr lang="ru-RU" sz="2000" dirty="0">
                <a:solidFill>
                  <a:schemeClr val="tx1"/>
                </a:solidFill>
              </a:rPr>
              <a:t>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Развитая  </a:t>
            </a:r>
            <a:r>
              <a:rPr lang="ru-RU" sz="2000" b="1" dirty="0">
                <a:solidFill>
                  <a:schemeClr val="tx1"/>
                </a:solidFill>
              </a:rPr>
              <a:t>транспортная  сеть</a:t>
            </a:r>
            <a:endParaRPr lang="ru-RU" sz="20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Федеральная автомобильная дорога </a:t>
            </a:r>
            <a:r>
              <a:rPr lang="ru-RU" sz="2000" dirty="0">
                <a:solidFill>
                  <a:schemeClr val="tx1"/>
                </a:solidFill>
              </a:rPr>
              <a:t>А-260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«Волгоград- Каменск </a:t>
            </a:r>
            <a:r>
              <a:rPr lang="ru-RU" sz="2000" dirty="0">
                <a:solidFill>
                  <a:schemeClr val="tx1"/>
                </a:solidFill>
              </a:rPr>
              <a:t>Шахтинский»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Донская </a:t>
            </a:r>
            <a:r>
              <a:rPr lang="ru-RU" sz="2000" dirty="0">
                <a:solidFill>
                  <a:schemeClr val="tx1"/>
                </a:solidFill>
              </a:rPr>
              <a:t>железная дорога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Водный </a:t>
            </a:r>
            <a:r>
              <a:rPr lang="ru-RU" sz="2000" dirty="0">
                <a:solidFill>
                  <a:schemeClr val="tx1"/>
                </a:solidFill>
              </a:rPr>
              <a:t>путь по реке Дон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648200" y="1052736"/>
            <a:ext cx="4495800" cy="580526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Развитая  </a:t>
            </a:r>
            <a:r>
              <a:rPr lang="ru-RU" sz="2000" b="1" dirty="0">
                <a:solidFill>
                  <a:schemeClr val="tx1"/>
                </a:solidFill>
              </a:rPr>
              <a:t>инженерная  инфраструктура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Уровень </a:t>
            </a:r>
            <a:r>
              <a:rPr lang="ru-RU" sz="2000" dirty="0">
                <a:solidFill>
                  <a:schemeClr val="tx1"/>
                </a:solidFill>
              </a:rPr>
              <a:t>газификации  - 97,7%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Уровень </a:t>
            </a:r>
            <a:r>
              <a:rPr lang="ru-RU" sz="2000" dirty="0">
                <a:solidFill>
                  <a:schemeClr val="tx1"/>
                </a:solidFill>
              </a:rPr>
              <a:t>электроснабжения – 100%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Уровень водоснабжения </a:t>
            </a:r>
            <a:r>
              <a:rPr lang="ru-RU" sz="2000" dirty="0">
                <a:solidFill>
                  <a:schemeClr val="tx1"/>
                </a:solidFill>
              </a:rPr>
              <a:t>– 76,7%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Транспортная </a:t>
            </a:r>
            <a:r>
              <a:rPr lang="ru-RU" sz="2000" dirty="0">
                <a:solidFill>
                  <a:schemeClr val="tx1"/>
                </a:solidFill>
              </a:rPr>
              <a:t>доступность – 92,6%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Минимальное </a:t>
            </a:r>
            <a:r>
              <a:rPr lang="ru-RU" sz="2000" b="1" dirty="0">
                <a:solidFill>
                  <a:schemeClr val="tx1"/>
                </a:solidFill>
              </a:rPr>
              <a:t>время в пути 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На автобусе  </a:t>
            </a:r>
            <a:r>
              <a:rPr lang="ru-RU" sz="2000" dirty="0" smtClean="0">
                <a:solidFill>
                  <a:schemeClr val="tx1"/>
                </a:solidFill>
              </a:rPr>
              <a:t>- 1,5 </a:t>
            </a:r>
            <a:r>
              <a:rPr lang="ru-RU" sz="2000" dirty="0">
                <a:solidFill>
                  <a:schemeClr val="tx1"/>
                </a:solidFill>
              </a:rPr>
              <a:t>часа  до г. </a:t>
            </a:r>
            <a:r>
              <a:rPr lang="ru-RU" sz="2000" dirty="0" smtClean="0">
                <a:solidFill>
                  <a:schemeClr val="tx1"/>
                </a:solidFill>
              </a:rPr>
              <a:t>Волгограда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На поезде – 2,2 часа до г. </a:t>
            </a:r>
            <a:r>
              <a:rPr lang="ru-RU" sz="2000" dirty="0" smtClean="0">
                <a:solidFill>
                  <a:schemeClr val="tx1"/>
                </a:solidFill>
              </a:rPr>
              <a:t>Волгограда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5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/>
              </a:rPr>
              <a:t>Инженерная инфраструктура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1124744"/>
            <a:ext cx="5076056" cy="5733256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sz="3200" b="1" dirty="0">
                <a:solidFill>
                  <a:schemeClr val="tx1"/>
                </a:solidFill>
              </a:rPr>
              <a:t>Теплоснабжение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- 10 котельных на газовом топливе с мощностью 46,4 Гкал/час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- 1 котельная на жидком топливе с мощностью 1,3 Гкал/час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b="1" dirty="0">
                <a:solidFill>
                  <a:schemeClr val="tx1"/>
                </a:solidFill>
              </a:rPr>
              <a:t>Водоотведение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Пропускная </a:t>
            </a:r>
            <a:r>
              <a:rPr lang="ru-RU" sz="3200" dirty="0">
                <a:solidFill>
                  <a:schemeClr val="tx1"/>
                </a:solidFill>
              </a:rPr>
              <a:t>способность очистных сооружений – 2,5 тыс. куб. м/сутки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Одиночное </a:t>
            </a:r>
            <a:r>
              <a:rPr lang="ru-RU" sz="3200" dirty="0">
                <a:solidFill>
                  <a:schemeClr val="tx1"/>
                </a:solidFill>
              </a:rPr>
              <a:t>протяжение </a:t>
            </a:r>
            <a:r>
              <a:rPr lang="ru-RU" sz="3200" dirty="0" smtClean="0">
                <a:solidFill>
                  <a:schemeClr val="tx1"/>
                </a:solidFill>
              </a:rPr>
              <a:t>главных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  </a:t>
            </a:r>
            <a:r>
              <a:rPr lang="ru-RU" sz="3200" dirty="0">
                <a:solidFill>
                  <a:schemeClr val="tx1"/>
                </a:solidFill>
              </a:rPr>
              <a:t>коллекторов </a:t>
            </a:r>
            <a:r>
              <a:rPr lang="ru-RU" sz="3200" dirty="0" smtClean="0">
                <a:solidFill>
                  <a:schemeClr val="tx1"/>
                </a:solidFill>
              </a:rPr>
              <a:t>64,7 км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b="1" dirty="0">
                <a:solidFill>
                  <a:schemeClr val="tx1"/>
                </a:solidFill>
              </a:rPr>
              <a:t>Уровень благоустройства жилищного фонда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Централизованное </a:t>
            </a:r>
            <a:r>
              <a:rPr lang="ru-RU" sz="3200" dirty="0">
                <a:solidFill>
                  <a:schemeClr val="tx1"/>
                </a:solidFill>
              </a:rPr>
              <a:t>водоснабжение </a:t>
            </a:r>
            <a:r>
              <a:rPr lang="ru-RU" sz="3200" dirty="0" smtClean="0">
                <a:solidFill>
                  <a:schemeClr val="tx1"/>
                </a:solidFill>
              </a:rPr>
              <a:t>– 96%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Централизованное водоотведение </a:t>
            </a:r>
            <a:r>
              <a:rPr lang="ru-RU" sz="3200" dirty="0" smtClean="0">
                <a:solidFill>
                  <a:schemeClr val="tx1"/>
                </a:solidFill>
              </a:rPr>
              <a:t>– 95%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Отопление – 66,7%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Горячее </a:t>
            </a:r>
            <a:r>
              <a:rPr lang="ru-RU" sz="3200" dirty="0">
                <a:solidFill>
                  <a:schemeClr val="tx1"/>
                </a:solidFill>
              </a:rPr>
              <a:t>водоснабжение </a:t>
            </a:r>
            <a:r>
              <a:rPr lang="ru-RU" sz="3200" dirty="0" smtClean="0">
                <a:solidFill>
                  <a:schemeClr val="tx1"/>
                </a:solidFill>
              </a:rPr>
              <a:t>– 22.5%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Сетевой </a:t>
            </a:r>
            <a:r>
              <a:rPr lang="ru-RU" sz="3200" dirty="0">
                <a:solidFill>
                  <a:schemeClr val="tx1"/>
                </a:solidFill>
              </a:rPr>
              <a:t>газ </a:t>
            </a:r>
            <a:r>
              <a:rPr lang="ru-RU" sz="3200" dirty="0" smtClean="0">
                <a:solidFill>
                  <a:schemeClr val="tx1"/>
                </a:solidFill>
              </a:rPr>
              <a:t>– 95,6%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076056" y="1988840"/>
            <a:ext cx="3273552" cy="343217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413995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240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2832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/>
              </a:rPr>
              <a:t>Инженерная инфраструктура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252520" cy="558924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ru-RU" sz="2800" b="1" dirty="0">
                <a:solidFill>
                  <a:schemeClr val="tx1"/>
                </a:solidFill>
              </a:rPr>
              <a:t>Водоснабжение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 водопровод </a:t>
            </a:r>
            <a:r>
              <a:rPr lang="ru-RU" sz="2800" dirty="0">
                <a:solidFill>
                  <a:schemeClr val="tx1"/>
                </a:solidFill>
              </a:rPr>
              <a:t>– 285,9 км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 установленная производствен-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н</a:t>
            </a:r>
            <a:r>
              <a:rPr lang="ru-RU" sz="2800" dirty="0" smtClean="0">
                <a:solidFill>
                  <a:schemeClr val="tx1"/>
                </a:solidFill>
              </a:rPr>
              <a:t>ая мощность водопроводов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5,2 </a:t>
            </a:r>
            <a:r>
              <a:rPr lang="ru-RU" sz="2800" dirty="0">
                <a:solidFill>
                  <a:schemeClr val="tx1"/>
                </a:solidFill>
              </a:rPr>
              <a:t>тыс. куб. м</a:t>
            </a: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800" b="1" dirty="0">
                <a:solidFill>
                  <a:schemeClr val="tx1"/>
                </a:solidFill>
              </a:rPr>
              <a:t>Газоснабжение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Уровень газификации природным газом Калачевского муниципального района составляет 88%. Обустройство жилищного фонда природным газом составило 97,7% </a:t>
            </a:r>
            <a:r>
              <a:rPr lang="ru-RU" sz="2800" dirty="0" smtClean="0">
                <a:solidFill>
                  <a:schemeClr val="tx1"/>
                </a:solidFill>
              </a:rPr>
              <a:t>Отсутствует </a:t>
            </a:r>
            <a:r>
              <a:rPr lang="ru-RU" sz="2800" dirty="0">
                <a:solidFill>
                  <a:schemeClr val="tx1"/>
                </a:solidFill>
              </a:rPr>
              <a:t>газификация в </a:t>
            </a:r>
            <a:r>
              <a:rPr lang="ru-RU" sz="2800" dirty="0" smtClean="0">
                <a:solidFill>
                  <a:schemeClr val="tx1"/>
                </a:solidFill>
              </a:rPr>
              <a:t>х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r>
              <a:rPr lang="ru-RU" sz="2800" dirty="0" smtClean="0">
                <a:solidFill>
                  <a:schemeClr val="tx1"/>
                </a:solidFill>
              </a:rPr>
              <a:t>Пятиизбянский, </a:t>
            </a:r>
            <a:r>
              <a:rPr lang="ru-RU" sz="2800" dirty="0">
                <a:solidFill>
                  <a:schemeClr val="tx1"/>
                </a:solidFill>
              </a:rPr>
              <a:t>п. </a:t>
            </a:r>
            <a:r>
              <a:rPr lang="ru-RU" sz="2800" dirty="0" smtClean="0">
                <a:solidFill>
                  <a:schemeClr val="tx1"/>
                </a:solidFill>
              </a:rPr>
              <a:t>Овражный,  п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r>
              <a:rPr lang="ru-RU" sz="2800" dirty="0" smtClean="0">
                <a:solidFill>
                  <a:schemeClr val="tx1"/>
                </a:solidFill>
              </a:rPr>
              <a:t>Приканальный.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68760"/>
            <a:ext cx="3419872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68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Природные ресурсы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1124744"/>
            <a:ext cx="5004048" cy="5733256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93A299"/>
              </a:buClr>
              <a:buFont typeface="Wingdings" pitchFamily="2" charset="2"/>
              <a:buChar char="v"/>
            </a:pPr>
            <a:r>
              <a:rPr lang="ru-RU" sz="2400" b="1" dirty="0">
                <a:solidFill>
                  <a:schemeClr val="tx1"/>
                </a:solidFill>
              </a:rPr>
              <a:t>Земли   сельскохозяйственного </a:t>
            </a:r>
          </a:p>
          <a:p>
            <a:pPr marL="0" lvl="0" indent="0">
              <a:buClr>
                <a:srgbClr val="93A299"/>
              </a:buClr>
              <a:buNone/>
            </a:pPr>
            <a:r>
              <a:rPr lang="ru-RU" sz="2400" b="1" dirty="0">
                <a:solidFill>
                  <a:schemeClr val="tx1"/>
                </a:solidFill>
              </a:rPr>
              <a:t>назначения</a:t>
            </a:r>
            <a:r>
              <a:rPr lang="ru-RU" sz="2400" dirty="0">
                <a:solidFill>
                  <a:schemeClr val="tx1"/>
                </a:solidFill>
              </a:rPr>
              <a:t> для  развития аграрного</a:t>
            </a:r>
          </a:p>
          <a:p>
            <a:pPr marL="0" lvl="0" indent="0">
              <a:buClr>
                <a:srgbClr val="93A299"/>
              </a:buClr>
              <a:buNone/>
            </a:pPr>
            <a:r>
              <a:rPr lang="ru-RU" sz="2400" dirty="0">
                <a:solidFill>
                  <a:schemeClr val="tx1"/>
                </a:solidFill>
              </a:rPr>
              <a:t>сектора </a:t>
            </a:r>
            <a:r>
              <a:rPr lang="ru-RU" sz="2400" dirty="0" smtClean="0">
                <a:solidFill>
                  <a:schemeClr val="tx1"/>
                </a:solidFill>
              </a:rPr>
              <a:t>экономики</a:t>
            </a:r>
          </a:p>
          <a:p>
            <a:pPr marL="0" lvl="0" indent="0">
              <a:buClr>
                <a:srgbClr val="93A299"/>
              </a:buClr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chemeClr val="tx1"/>
                </a:solidFill>
              </a:rPr>
              <a:t>Месторождения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</a:rPr>
              <a:t>общераспространённых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</a:rPr>
              <a:t> полезных ископаемых: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песок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мел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фосфориты</a:t>
            </a:r>
          </a:p>
          <a:p>
            <a:pPr marL="0" indent="0">
              <a:buNone/>
            </a:pPr>
            <a:endParaRPr lang="ru-RU" sz="9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chemeClr val="tx1"/>
                </a:solidFill>
              </a:rPr>
              <a:t>Рыбные ресурсы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для промышленного, любительского и спортивного рыболовства</a:t>
            </a:r>
          </a:p>
          <a:p>
            <a:pPr marL="0" indent="0">
              <a:buNone/>
            </a:pPr>
            <a:endParaRPr lang="ru-RU" sz="2400" dirty="0"/>
          </a:p>
          <a:p>
            <a:pPr marL="0" lvl="0" indent="0">
              <a:buClr>
                <a:srgbClr val="93A299"/>
              </a:buClr>
              <a:buNone/>
            </a:pPr>
            <a:endParaRPr lang="ru-RU" sz="2400" dirty="0">
              <a:solidFill>
                <a:srgbClr val="B5AE53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4864" y="908720"/>
            <a:ext cx="3962743" cy="245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96" y="4265712"/>
            <a:ext cx="453650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2896"/>
            <a:ext cx="514806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608" y="19472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Историко-культурные ресурсы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692696"/>
            <a:ext cx="4644008" cy="61653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Уникальный </a:t>
            </a:r>
            <a:r>
              <a:rPr lang="ru-RU" sz="1800" b="1" dirty="0">
                <a:solidFill>
                  <a:schemeClr val="tx1"/>
                </a:solidFill>
              </a:rPr>
              <a:t>историко-культурный потенциал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На </a:t>
            </a:r>
            <a:r>
              <a:rPr lang="ru-RU" sz="1800" dirty="0">
                <a:solidFill>
                  <a:schemeClr val="tx1"/>
                </a:solidFill>
              </a:rPr>
              <a:t>территории Калачёвского муниципального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района расположено  памятников истории и культуры:	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- Объекты </a:t>
            </a:r>
            <a:r>
              <a:rPr lang="ru-RU" sz="1800" dirty="0">
                <a:solidFill>
                  <a:schemeClr val="tx1"/>
                </a:solidFill>
              </a:rPr>
              <a:t>федерального значения –</a:t>
            </a:r>
            <a:r>
              <a:rPr lang="ru-RU" sz="1800" dirty="0" smtClean="0">
                <a:solidFill>
                  <a:schemeClr val="tx1"/>
                </a:solidFill>
              </a:rPr>
              <a:t>1 (Калачёвский </a:t>
            </a:r>
            <a:r>
              <a:rPr lang="ru-RU" sz="1800" dirty="0">
                <a:solidFill>
                  <a:schemeClr val="tx1"/>
                </a:solidFill>
              </a:rPr>
              <a:t>филиал Волгоградского краеведческого музея)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- Объекты </a:t>
            </a:r>
            <a:r>
              <a:rPr lang="ru-RU" sz="1800" dirty="0">
                <a:solidFill>
                  <a:schemeClr val="tx1"/>
                </a:solidFill>
              </a:rPr>
              <a:t>регионального значения –</a:t>
            </a:r>
            <a:r>
              <a:rPr lang="ru-RU" sz="1800" dirty="0" smtClean="0">
                <a:solidFill>
                  <a:schemeClr val="tx1"/>
                </a:solidFill>
              </a:rPr>
              <a:t>58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Калачёвском районе расположены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действующие памятники природы: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-памятник природы </a:t>
            </a:r>
            <a:r>
              <a:rPr lang="ru-RU" sz="1800" b="1" dirty="0">
                <a:solidFill>
                  <a:schemeClr val="tx1"/>
                </a:solidFill>
              </a:rPr>
              <a:t>«Ирисовый»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-особо охраняемая природная территория регионального значения </a:t>
            </a:r>
            <a:r>
              <a:rPr lang="ru-RU" sz="1800" b="1" dirty="0">
                <a:solidFill>
                  <a:schemeClr val="tx1"/>
                </a:solidFill>
              </a:rPr>
              <a:t>«Голубинский песчаный массив</a:t>
            </a:r>
            <a:r>
              <a:rPr lang="ru-RU" sz="1800" b="1" dirty="0" smtClean="0">
                <a:solidFill>
                  <a:schemeClr val="tx1"/>
                </a:solidFill>
              </a:rPr>
              <a:t>»</a:t>
            </a:r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4101" y="1268760"/>
            <a:ext cx="4031867" cy="268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4139952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2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64096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</a:rPr>
              <a:t>Социальная инфраструктура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0" y="908720"/>
            <a:ext cx="4572000" cy="5832648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1"/>
                </a:solidFill>
              </a:rPr>
              <a:t>МФСКУ  </a:t>
            </a:r>
            <a:r>
              <a:rPr lang="ru-RU" sz="2200" dirty="0">
                <a:solidFill>
                  <a:schemeClr val="tx1"/>
                </a:solidFill>
              </a:rPr>
              <a:t>«Городской стадион «Водник» с трибунами на 1500 мест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МКОУ </a:t>
            </a:r>
            <a:r>
              <a:rPr lang="ru-RU" sz="2200" dirty="0">
                <a:solidFill>
                  <a:schemeClr val="tx1"/>
                </a:solidFill>
              </a:rPr>
              <a:t>ДО ДЮЦ «Танаис»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30 </a:t>
            </a:r>
            <a:r>
              <a:rPr lang="ru-RU" sz="2200" dirty="0">
                <a:solidFill>
                  <a:schemeClr val="tx1"/>
                </a:solidFill>
              </a:rPr>
              <a:t>спортивных залов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65 </a:t>
            </a:r>
            <a:r>
              <a:rPr lang="ru-RU" sz="2200" dirty="0">
                <a:solidFill>
                  <a:schemeClr val="tx1"/>
                </a:solidFill>
              </a:rPr>
              <a:t>плоскостных спортивных сооружений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2 </a:t>
            </a:r>
            <a:r>
              <a:rPr lang="ru-RU" sz="2200" dirty="0">
                <a:solidFill>
                  <a:schemeClr val="tx1"/>
                </a:solidFill>
              </a:rPr>
              <a:t>бассейна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2 </a:t>
            </a:r>
            <a:r>
              <a:rPr lang="ru-RU" sz="2200" dirty="0">
                <a:solidFill>
                  <a:schemeClr val="tx1"/>
                </a:solidFill>
              </a:rPr>
              <a:t>стрелковых тира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6 универсальные спортивные площадки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1 </a:t>
            </a:r>
            <a:r>
              <a:rPr lang="ru-RU" sz="2200" dirty="0">
                <a:solidFill>
                  <a:schemeClr val="tx1"/>
                </a:solidFill>
              </a:rPr>
              <a:t>гребная </a:t>
            </a:r>
            <a:r>
              <a:rPr lang="ru-RU" sz="2200" dirty="0" smtClean="0">
                <a:solidFill>
                  <a:schemeClr val="tx1"/>
                </a:solidFill>
              </a:rPr>
              <a:t>база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ГБУЗ </a:t>
            </a:r>
            <a:r>
              <a:rPr lang="ru-RU" sz="2200" dirty="0">
                <a:solidFill>
                  <a:schemeClr val="tx1"/>
                </a:solidFill>
              </a:rPr>
              <a:t>«Калачёвская ЦРБ»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Поликлиника </a:t>
            </a:r>
          </a:p>
          <a:p>
            <a:r>
              <a:rPr lang="ru-RU" sz="2200" smtClean="0">
                <a:solidFill>
                  <a:schemeClr val="tx1"/>
                </a:solidFill>
              </a:rPr>
              <a:t>Частные стоматологии</a:t>
            </a:r>
            <a:endParaRPr lang="ru-RU" sz="22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0" y="908720"/>
            <a:ext cx="4407408" cy="5949280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21 </a:t>
            </a:r>
            <a:r>
              <a:rPr lang="ru-RU" sz="2200" dirty="0" smtClean="0">
                <a:solidFill>
                  <a:schemeClr val="tx1"/>
                </a:solidFill>
              </a:rPr>
              <a:t>общеобразовательных </a:t>
            </a:r>
            <a:r>
              <a:rPr lang="ru-RU" sz="2200" dirty="0">
                <a:solidFill>
                  <a:schemeClr val="tx1"/>
                </a:solidFill>
              </a:rPr>
              <a:t>учреждений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ФКОУ </a:t>
            </a:r>
            <a:r>
              <a:rPr lang="ru-RU" sz="2200" dirty="0">
                <a:solidFill>
                  <a:schemeClr val="tx1"/>
                </a:solidFill>
              </a:rPr>
              <a:t>СПО «Калачёвский техникум-интернат»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ГБПОУ </a:t>
            </a:r>
            <a:r>
              <a:rPr lang="ru-RU" sz="2200" dirty="0">
                <a:solidFill>
                  <a:schemeClr val="tx1"/>
                </a:solidFill>
              </a:rPr>
              <a:t>«ПУ № </a:t>
            </a:r>
            <a:r>
              <a:rPr lang="ru-RU" sz="2200" dirty="0" smtClean="0">
                <a:solidFill>
                  <a:schemeClr val="tx1"/>
                </a:solidFill>
              </a:rPr>
              <a:t>13»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5 детских дошкольных учреждений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МКОУ  </a:t>
            </a:r>
            <a:r>
              <a:rPr lang="ru-RU" sz="2200" dirty="0">
                <a:solidFill>
                  <a:schemeClr val="tx1"/>
                </a:solidFill>
              </a:rPr>
              <a:t>«КЦСОМ «Лидер</a:t>
            </a:r>
            <a:r>
              <a:rPr lang="ru-RU" sz="2200" dirty="0" smtClean="0">
                <a:solidFill>
                  <a:schemeClr val="tx1"/>
                </a:solidFill>
              </a:rPr>
              <a:t>»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27 </a:t>
            </a:r>
            <a:r>
              <a:rPr lang="ru-RU" sz="2200" dirty="0">
                <a:solidFill>
                  <a:schemeClr val="tx1"/>
                </a:solidFill>
              </a:rPr>
              <a:t>библиотек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МКОУ ДО </a:t>
            </a:r>
            <a:r>
              <a:rPr lang="ru-RU" sz="2200" dirty="0">
                <a:solidFill>
                  <a:schemeClr val="tx1"/>
                </a:solidFill>
              </a:rPr>
              <a:t>«Калачёвская школа искусств»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МКОУ </a:t>
            </a:r>
            <a:r>
              <a:rPr lang="ru-RU" sz="2200" dirty="0">
                <a:solidFill>
                  <a:schemeClr val="tx1"/>
                </a:solidFill>
              </a:rPr>
              <a:t>ДО ДЭБЦ «Эко-Дон</a:t>
            </a:r>
            <a:r>
              <a:rPr lang="ru-RU" sz="2200" dirty="0" smtClean="0">
                <a:solidFill>
                  <a:schemeClr val="tx1"/>
                </a:solidFill>
              </a:rPr>
              <a:t>»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МКОУ </a:t>
            </a:r>
            <a:r>
              <a:rPr lang="ru-RU" sz="2200" dirty="0">
                <a:solidFill>
                  <a:schemeClr val="tx1"/>
                </a:solidFill>
              </a:rPr>
              <a:t>ДО «ДЮСШ  г</a:t>
            </a:r>
            <a:r>
              <a:rPr lang="ru-RU" sz="2200" dirty="0" smtClean="0">
                <a:solidFill>
                  <a:schemeClr val="tx1"/>
                </a:solidFill>
              </a:rPr>
              <a:t>. Калач-на-Дону</a:t>
            </a:r>
            <a:r>
              <a:rPr lang="ru-RU" sz="2200" dirty="0">
                <a:solidFill>
                  <a:schemeClr val="tx1"/>
                </a:solidFill>
              </a:rPr>
              <a:t>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466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tx1"/>
                </a:solidFill>
                <a:effectLst/>
              </a:rPr>
              <a:t>Инвестиционные площадки</a:t>
            </a:r>
            <a:endParaRPr lang="ru-RU" sz="48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В Калачёвском муниципальном районе расположено 8 инвестиционных площадок: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 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tx1"/>
                </a:solidFill>
              </a:rPr>
              <a:t> 1 </a:t>
            </a:r>
            <a:r>
              <a:rPr lang="ru-RU" sz="3200" dirty="0">
                <a:solidFill>
                  <a:schemeClr val="tx1"/>
                </a:solidFill>
              </a:rPr>
              <a:t>площадка для размещения детского оздоровительного лагеря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tx1"/>
                </a:solidFill>
              </a:rPr>
              <a:t> 5 площадок </a:t>
            </a:r>
            <a:r>
              <a:rPr lang="ru-RU" sz="3200" dirty="0">
                <a:solidFill>
                  <a:schemeClr val="tx1"/>
                </a:solidFill>
              </a:rPr>
              <a:t>для размещения сельскохозяйственного производства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tx1"/>
                </a:solidFill>
              </a:rPr>
              <a:t> 2 </a:t>
            </a:r>
            <a:r>
              <a:rPr lang="ru-RU" sz="3200" dirty="0">
                <a:solidFill>
                  <a:schemeClr val="tx1"/>
                </a:solidFill>
              </a:rPr>
              <a:t>площадки под складские комплексы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657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1296145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effectLst/>
              </a:rPr>
              <a:t>Инфраструктура поддержки инвесторов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1412776"/>
            <a:ext cx="892899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05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68152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</a:rPr>
              <a:t>Инвестиционные площадки (отдельное предложение)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4824536" cy="504056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5000" b="1" dirty="0" smtClean="0">
                <a:solidFill>
                  <a:schemeClr val="tx1"/>
                </a:solidFill>
              </a:rPr>
              <a:t>Территория </a:t>
            </a:r>
            <a:r>
              <a:rPr lang="ru-RU" sz="5000" b="1" dirty="0">
                <a:solidFill>
                  <a:schemeClr val="tx1"/>
                </a:solidFill>
              </a:rPr>
              <a:t>«Калачёвский Порт» 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Участок </a:t>
            </a:r>
            <a:r>
              <a:rPr lang="ru-RU" sz="5000" dirty="0">
                <a:solidFill>
                  <a:schemeClr val="tx1"/>
                </a:solidFill>
              </a:rPr>
              <a:t>находится в частной собственности АО «Калачёвский Порт»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Вид </a:t>
            </a:r>
            <a:r>
              <a:rPr lang="ru-RU" sz="5000" dirty="0">
                <a:solidFill>
                  <a:schemeClr val="tx1"/>
                </a:solidFill>
              </a:rPr>
              <a:t>разрешённого </a:t>
            </a:r>
            <a:r>
              <a:rPr lang="ru-RU" sz="5000" dirty="0" smtClean="0">
                <a:solidFill>
                  <a:schemeClr val="tx1"/>
                </a:solidFill>
              </a:rPr>
              <a:t>использования -</a:t>
            </a:r>
            <a:endParaRPr lang="ru-RU" sz="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т</a:t>
            </a:r>
            <a:r>
              <a:rPr lang="ru-RU" sz="5000" dirty="0" smtClean="0">
                <a:solidFill>
                  <a:schemeClr val="tx1"/>
                </a:solidFill>
              </a:rPr>
              <a:t>ранспортное </a:t>
            </a:r>
            <a:r>
              <a:rPr lang="ru-RU" sz="5000" dirty="0">
                <a:solidFill>
                  <a:schemeClr val="tx1"/>
                </a:solidFill>
              </a:rPr>
              <a:t>обеспечение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Газопровод </a:t>
            </a:r>
            <a:r>
              <a:rPr lang="ru-RU" sz="5000" dirty="0">
                <a:solidFill>
                  <a:schemeClr val="tx1"/>
                </a:solidFill>
              </a:rPr>
              <a:t>на расстоянии 10 м от участка,</a:t>
            </a: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Мощностью 2,5 млн. куб</a:t>
            </a:r>
            <a:r>
              <a:rPr lang="ru-RU" sz="5000" dirty="0" smtClean="0">
                <a:solidFill>
                  <a:schemeClr val="tx1"/>
                </a:solidFill>
              </a:rPr>
              <a:t>. м/год</a:t>
            </a:r>
            <a:endParaRPr lang="ru-RU" sz="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Электросеть </a:t>
            </a:r>
            <a:r>
              <a:rPr lang="ru-RU" sz="5000" dirty="0">
                <a:solidFill>
                  <a:schemeClr val="tx1"/>
                </a:solidFill>
              </a:rPr>
              <a:t>на территории</a:t>
            </a: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м</a:t>
            </a:r>
            <a:r>
              <a:rPr lang="ru-RU" sz="5000" dirty="0" smtClean="0">
                <a:solidFill>
                  <a:schemeClr val="tx1"/>
                </a:solidFill>
              </a:rPr>
              <a:t>ощностью </a:t>
            </a:r>
            <a:r>
              <a:rPr lang="ru-RU" sz="5000" dirty="0">
                <a:solidFill>
                  <a:schemeClr val="tx1"/>
                </a:solidFill>
              </a:rPr>
              <a:t>5 млн. Квт/год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Водоснабжение </a:t>
            </a:r>
            <a:r>
              <a:rPr lang="ru-RU" sz="5000" dirty="0">
                <a:solidFill>
                  <a:schemeClr val="tx1"/>
                </a:solidFill>
              </a:rPr>
              <a:t>есть на территории, </a:t>
            </a: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о</a:t>
            </a:r>
            <a:r>
              <a:rPr lang="ru-RU" sz="5000" dirty="0" smtClean="0">
                <a:solidFill>
                  <a:schemeClr val="tx1"/>
                </a:solidFill>
              </a:rPr>
              <a:t>бъём </a:t>
            </a:r>
            <a:r>
              <a:rPr lang="ru-RU" sz="5000" dirty="0">
                <a:solidFill>
                  <a:schemeClr val="tx1"/>
                </a:solidFill>
              </a:rPr>
              <a:t>80 тыс. куб</a:t>
            </a:r>
            <a:r>
              <a:rPr lang="ru-RU" sz="5000" dirty="0" smtClean="0">
                <a:solidFill>
                  <a:schemeClr val="tx1"/>
                </a:solidFill>
              </a:rPr>
              <a:t>. м/год</a:t>
            </a:r>
            <a:endParaRPr lang="ru-RU" sz="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Канализация </a:t>
            </a:r>
            <a:r>
              <a:rPr lang="ru-RU" sz="5000" dirty="0">
                <a:solidFill>
                  <a:schemeClr val="tx1"/>
                </a:solidFill>
              </a:rPr>
              <a:t>есть на территории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Автомагистраль </a:t>
            </a:r>
            <a:r>
              <a:rPr lang="ru-RU" sz="5000" dirty="0">
                <a:solidFill>
                  <a:schemeClr val="tx1"/>
                </a:solidFill>
              </a:rPr>
              <a:t>– 2 км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413995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45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</a:rPr>
              <a:t>Команда поддержки инвестора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8574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Тюрин Сергей Александрович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Глава Калачевского муниципального района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Тел. 8(84472) 5-00-40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e-mail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en-US" sz="2800" smtClean="0">
                <a:solidFill>
                  <a:schemeClr val="tx1"/>
                </a:solidFill>
                <a:hlinkClick r:id="rId2"/>
              </a:rPr>
              <a:t>S_Turin@volganet</a:t>
            </a:r>
            <a:r>
              <a:rPr lang="ru-RU" sz="2800" dirty="0" smtClean="0">
                <a:solidFill>
                  <a:schemeClr val="tx1"/>
                </a:solidFill>
                <a:hlinkClick r:id="rId2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hlinkClick r:id="rId2"/>
              </a:rPr>
              <a:t>ru</a:t>
            </a:r>
            <a:r>
              <a:rPr lang="en-US" sz="2800" dirty="0" smtClean="0">
                <a:solidFill>
                  <a:schemeClr val="tx1"/>
                </a:solidFill>
              </a:rPr>
              <a:t>   </a:t>
            </a:r>
          </a:p>
          <a:p>
            <a:pPr marL="0" indent="0" algn="ctr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Земскова Наталья Петровна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Первый заместитель главы Калачевского района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Тел. 8(84472) 5-00-44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</a:rPr>
              <a:t>e-mail</a:t>
            </a:r>
            <a:r>
              <a:rPr lang="ru-RU" sz="2800" dirty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hlinkClick r:id="rId3"/>
              </a:rPr>
              <a:t>N_Zemskova@volganet</a:t>
            </a:r>
            <a:r>
              <a:rPr lang="ru-RU" sz="2800" dirty="0">
                <a:solidFill>
                  <a:schemeClr val="tx1"/>
                </a:solidFill>
                <a:hlinkClick r:id="rId3"/>
              </a:rPr>
              <a:t>.</a:t>
            </a:r>
            <a:r>
              <a:rPr lang="en-US" sz="2800" dirty="0">
                <a:solidFill>
                  <a:schemeClr val="tx1"/>
                </a:solidFill>
                <a:hlinkClick r:id="rId3"/>
              </a:rPr>
              <a:t>ru</a:t>
            </a:r>
            <a:r>
              <a:rPr lang="en-US" sz="2800" dirty="0">
                <a:solidFill>
                  <a:schemeClr val="tx1"/>
                </a:solidFill>
              </a:rPr>
              <a:t>  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3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9690</TotalTime>
  <Words>675</Words>
  <Application>Microsoft Office PowerPoint</Application>
  <PresentationFormat>Экран (4:3)</PresentationFormat>
  <Paragraphs>188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Преимущества Калачевского района</vt:lpstr>
      <vt:lpstr>Инженерная инфраструктура</vt:lpstr>
      <vt:lpstr>Инженерная инфраструктура</vt:lpstr>
      <vt:lpstr>Природные ресурсы</vt:lpstr>
      <vt:lpstr>Историко-культурные ресурсы</vt:lpstr>
      <vt:lpstr>Социальная инфраструктура</vt:lpstr>
      <vt:lpstr>Инвестиционные площадки</vt:lpstr>
      <vt:lpstr>Инфраструктура поддержки инвесторов</vt:lpstr>
      <vt:lpstr>Инвестиционные площадки (отдельное предложение)</vt:lpstr>
      <vt:lpstr>Команда поддержки инвестора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RePack by Diakov</cp:lastModifiedBy>
  <cp:revision>427</cp:revision>
  <cp:lastPrinted>2023-02-15T08:28:03Z</cp:lastPrinted>
  <dcterms:created xsi:type="dcterms:W3CDTF">2017-01-19T14:35:01Z</dcterms:created>
  <dcterms:modified xsi:type="dcterms:W3CDTF">2023-02-21T05:07:19Z</dcterms:modified>
</cp:coreProperties>
</file>